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966" r:id="rId3"/>
    <p:sldId id="1009" r:id="rId4"/>
    <p:sldId id="1010" r:id="rId5"/>
    <p:sldId id="999" r:id="rId6"/>
    <p:sldId id="1000" r:id="rId7"/>
    <p:sldId id="1002" r:id="rId8"/>
    <p:sldId id="1001" r:id="rId9"/>
    <p:sldId id="1011" r:id="rId10"/>
    <p:sldId id="1003" r:id="rId11"/>
    <p:sldId id="294" r:id="rId1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Chartered Accountants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811,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Ansal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Bhawan</a:t>
            </a:r>
            <a:endParaRPr lang="en-US" sz="20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Kasturba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Gandhi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Marg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arunsaxena@saxenaandsaxena.com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696200" cy="1600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Penalties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Prosecution</a:t>
            </a: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696200" cy="1600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OPPORTUNITY</a:t>
            </a: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REGISTERED VALUERS (Section 247)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Wingdings" pitchFamily="2" charset="2"/>
              <a:buChar char="q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be Appointed by Audit Committee or by Board.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Valuation of shares,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networth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assets and liabilities.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Qualification and experience to be prescribed by way of rules. Draft Rules : </a:t>
            </a:r>
          </a:p>
          <a:p>
            <a:pPr marL="0" indent="0" algn="just" eaLnBrk="1" hangingPunct="1">
              <a:buFont typeface="Wingdings" pitchFamily="2" charset="2"/>
              <a:buChar char="q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CA, CS, Cost Accountant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person holding equivalent qualification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Merchant Banker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Chartered Engineer</a:t>
            </a:r>
          </a:p>
          <a:p>
            <a:pPr marL="623888" lvl="1" indent="-303213" algn="just" eaLnBrk="1" hangingPunct="1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Chartered Architect</a:t>
            </a:r>
          </a:p>
          <a:p>
            <a:pPr marL="320675" lvl="1" indent="0" algn="just" eaLnBrk="1" hangingPunct="1"/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FABEA1F-6A3D-4E29-9CF2-F9089A08EFD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having 5 years experience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ROLE OF REGISTERED VALUERS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 62(1)(c)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US" sz="24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Issue of Shares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(authorised by a Special Resolution); price is required to be determined by Valuation Report of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subject to such conditions as may be prescribed.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Section192(2)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Restriction on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Non Cash transactions involving directors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 of assets involved in such arrangement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duly calculated by a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 230(2)(v)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US" sz="24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Compromise / Arrangement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Valuation Report in respect of the shares and the property and all assets, tangible and intangible, movable and immovable, of the company be a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EA9271A-A105-428F-95B6-6EB9129083C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ROLE OF REGISTERED VALUERS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 236(2)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US" sz="24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Purchase of Minority Shareholding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At a price determined on basis of valuation by a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accordance with such rules as may be prescribed.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 281(1)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US" sz="24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Submission of Report by Company Liquidator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The valuation of the assets shall be obtained from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Section 305(2)(d)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US" sz="24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Declaration of Solvency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in case of voluntary winding up – It has to be accompanied by the report of the assets of the Company prepared by a Registered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Valuer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BC1D53F-3373-4E9D-AB9C-F9E65DE66E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7318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FORMATION OF NCLT AND NCLAT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962400"/>
          </a:xfrm>
        </p:spPr>
        <p:txBody>
          <a:bodyPr/>
          <a:lstStyle/>
          <a:p>
            <a:pPr marL="465138" indent="-465138" algn="just" eaLnBrk="1" hangingPunct="1">
              <a:buFont typeface="Tw Cen MT" pitchFamily="34" charset="0"/>
              <a:buAutoNum type="arabicParenR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 will cover  matters in the jurisdiction of Company Law Board, BIFR and High courts (Amalgamation, Merger and Acquisitions and winding up).</a:t>
            </a:r>
          </a:p>
          <a:p>
            <a:pPr marL="465138" indent="-465138" algn="just" eaLnBrk="1" hangingPunct="1">
              <a:buFont typeface="Tw Cen MT" pitchFamily="34" charset="0"/>
              <a:buAutoNum type="arabicParenR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practicing  chartered accountant/ company secretary/ cost accountant for more than 15 years can be appointed as technical members of NCLT.</a:t>
            </a:r>
          </a:p>
          <a:p>
            <a:pPr marL="465138" indent="-465138" algn="just" eaLnBrk="1" hangingPunct="1">
              <a:buFont typeface="Tw Cen MT" pitchFamily="34" charset="0"/>
              <a:buAutoNum type="arabicParenR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Practicing Chartered Accountant, Cost Accountant and Company Secretary, will be entitled to appear before NCLT and NCLAT.</a:t>
            </a:r>
          </a:p>
          <a:p>
            <a:pPr marL="465138" indent="-465138" algn="just" eaLnBrk="1" hangingPunct="1">
              <a:buFont typeface="Tw Cen MT" pitchFamily="34" charset="0"/>
              <a:buAutoNum type="arabicParenR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Appeal against order of NCLT will be made in NCLAT.</a:t>
            </a:r>
          </a:p>
          <a:p>
            <a:pPr marL="465138" indent="-465138" algn="just" eaLnBrk="1" hangingPunct="1">
              <a:buFont typeface="Tw Cen MT" pitchFamily="34" charset="0"/>
              <a:buAutoNum type="arabicParenR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Appeal against order of NCLAT will be before Hon’ble Supreme Court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455C19-9D15-4FBF-94A7-397BC45C91D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3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7318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Mediation and Conciliation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962400"/>
          </a:xfrm>
        </p:spPr>
        <p:txBody>
          <a:bodyPr/>
          <a:lstStyle/>
          <a:p>
            <a:pPr marL="465138" indent="-465138" algn="just" eaLnBrk="1" hangingPunct="1">
              <a:buFont typeface="Tw Cen MT" pitchFamily="34" charset="0"/>
              <a:buAutoNum type="arabicParenR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455C19-9D15-4FBF-94A7-397BC45C91D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3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696200" cy="1600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Challenges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(Section 36)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54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q"/>
              <a:tabLst>
                <a:tab pos="339725" algn="l"/>
                <a:tab pos="398463" algn="l"/>
              </a:tabLst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person who, either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knowingly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recklessly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makes any </a:t>
            </a:r>
          </a:p>
          <a:p>
            <a:pPr marL="457200" lvl="1" indent="457200" algn="just">
              <a:buFont typeface="Wingdings" pitchFamily="2" charset="2"/>
              <a:buChar char="Ø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statement, </a:t>
            </a:r>
          </a:p>
          <a:p>
            <a:pPr marL="457200" lvl="1" indent="457200" algn="just">
              <a:buFont typeface="Wingdings" pitchFamily="2" charset="2"/>
              <a:buChar char="Ø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promise or </a:t>
            </a:r>
          </a:p>
          <a:p>
            <a:pPr marL="457200" lvl="1" indent="457200" algn="just">
              <a:buFont typeface="Wingdings" pitchFamily="2" charset="2"/>
              <a:buChar char="Ø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forecast </a:t>
            </a:r>
          </a:p>
          <a:p>
            <a:pPr marL="0" lvl="1" indent="0" algn="just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which is false, deceptive or misleading, or deliberately conceals any material facts, to induce another person to enter into </a:t>
            </a:r>
          </a:p>
          <a:p>
            <a:pPr marL="457200" lvl="1" indent="-457200" algn="just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(a)  any agreement for acquiring, disposing of, subscribing for, or underwriting securities; or</a:t>
            </a:r>
          </a:p>
          <a:p>
            <a:pPr marL="457200" lvl="1" indent="-457200" algn="just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(b) any agreement with object to secure any profit from the yield of securities or fluctuations in the value of securities; or</a:t>
            </a:r>
          </a:p>
          <a:p>
            <a:pPr marL="457200" lvl="1" indent="-457200" algn="just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(c)  any agreement for, or with a view to obtaining credit facilities from any bank or financial institution,</a:t>
            </a:r>
          </a:p>
          <a:p>
            <a:pPr marL="0" lvl="1" indent="0" algn="just">
              <a:buNone/>
            </a:pP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be liable for action u/s 447</a:t>
            </a:r>
          </a:p>
          <a:p>
            <a:pPr marL="0" indent="0" algn="just">
              <a:buNone/>
            </a:pPr>
            <a:endParaRPr lang="en-US" sz="2200" b="1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C70FB70-B96B-4C32-BD3B-0D2625E90F2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304800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2800" b="1" u="sng" dirty="0" smtClean="0"/>
              <a:t>Punishment for </a:t>
            </a:r>
            <a:r>
              <a:rPr lang="en-US" sz="2800" b="1" u="sng" dirty="0" err="1" smtClean="0"/>
              <a:t>Fraudently</a:t>
            </a:r>
            <a:r>
              <a:rPr lang="en-US" sz="2800" b="1" u="sng" dirty="0" smtClean="0"/>
              <a:t> inducing persons to Invest Money (Section 36)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4496</TotalTime>
  <Words>554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             COMPANIES ACT,2013  </vt:lpstr>
      <vt:lpstr>          OPPORTUNITY</vt:lpstr>
      <vt:lpstr>REGISTERED VALUERS (Section 247)</vt:lpstr>
      <vt:lpstr>ROLE OF REGISTERED VALUERS</vt:lpstr>
      <vt:lpstr>ROLE OF REGISTERED VALUERS</vt:lpstr>
      <vt:lpstr>FORMATION OF NCLT AND NCLAT </vt:lpstr>
      <vt:lpstr>Mediation and Conciliation </vt:lpstr>
      <vt:lpstr>          Challenges (Section 36) </vt:lpstr>
      <vt:lpstr>Slide 9</vt:lpstr>
      <vt:lpstr>          Penalties  &amp;  Prosecution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585</cp:revision>
  <dcterms:created xsi:type="dcterms:W3CDTF">2006-08-16T00:00:00Z</dcterms:created>
  <dcterms:modified xsi:type="dcterms:W3CDTF">2014-06-16T08:30:09Z</dcterms:modified>
</cp:coreProperties>
</file>