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966" r:id="rId3"/>
    <p:sldId id="1009" r:id="rId4"/>
    <p:sldId id="1010" r:id="rId5"/>
    <p:sldId id="999" r:id="rId6"/>
    <p:sldId id="1000" r:id="rId7"/>
    <p:sldId id="1002" r:id="rId8"/>
    <p:sldId id="1001" r:id="rId9"/>
    <p:sldId id="1011" r:id="rId10"/>
    <p:sldId id="1003" r:id="rId11"/>
    <p:sldId id="294" r:id="rId1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55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2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80A35-6BD8-4846-A990-9965F37B8F5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E5B4-335D-44DB-9D38-DE6C1DD5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DF3852-5CEE-4B7F-8778-B75C3A6198BF}" type="datetimeFigureOut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166" y="4421188"/>
            <a:ext cx="5642932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21432-6AA5-4D80-A4A8-7498F17D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88F578-4A1F-44E9-A02F-6F46B6BD2B6A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ACD1B-C0B2-4DEA-8ACE-5AC2739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EED-1F7F-4C5A-A104-E5ABDA54AFF0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AB1-2ECE-4084-83D0-EFEEB541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7084-810D-4D54-B075-34FEE5C60D7A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40D7-412F-421F-954C-24C1F6DA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DB17-C2B1-46C5-8069-E15EFFB111DF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115F-3D79-466E-9D6C-2D7CC127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05C2-8A28-4A17-8888-B3ACC7A7604A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38504-B1C7-4D0C-A730-D936D000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CBDEF-803D-4406-B359-E5319BE8E7C1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B31248-F7B4-49F3-A2C5-53423699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1402-E766-47A5-91EE-91ACE287D25C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99E3B-BEB3-4E25-9324-F489F22F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71BE-3CFC-4814-A43E-93B4C80948B3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FCA9-468D-41A9-8B96-27DB2C7D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F5C-1F84-4CC4-BDB9-AA4F62867C66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83A0A-D0A5-4742-83C7-CAE6037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A6E-1B21-4CB0-91ED-987B3E258AA9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DA61-7A28-4B6A-8844-2E83AAEE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D1704-B68A-4D4D-B607-685D2764B0A7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5392FA5-DFD0-4F7E-AD6E-4A6BADDD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8DA6B-278A-4053-B9C3-9FDB42A73C64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FCB24-EBD6-403B-A791-B40B91A1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2743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COMPANIES ACT,2013</a:t>
            </a: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772400" cy="3124200"/>
          </a:xfrm>
        </p:spPr>
        <p:txBody>
          <a:bodyPr>
            <a:noAutofit/>
          </a:bodyPr>
          <a:lstStyle/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CA.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Arun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&amp;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Chartered Accountants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811,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Ansal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Bhawan</a:t>
            </a:r>
            <a:endParaRPr lang="en-US" sz="20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Kasturba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Gandhi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Marg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Delhi – 110 001.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Mob.: 9810037364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arunsaxena@saxenaandsaxena.com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696200" cy="1600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Penalties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Prosecution</a:t>
            </a: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B70B9-3859-447F-9751-AB87C19267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696200" cy="1600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OPPORTUNITY</a:t>
            </a: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REGISTERED VALUERS (Section 247)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0" indent="0" algn="just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To be Appointed by Audit Committee or by Board.</a:t>
            </a:r>
          </a:p>
          <a:p>
            <a:pPr marL="623888" lvl="1" indent="-303213" algn="just" eaLnBrk="1" hangingPunct="1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 Valuation of shares,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networth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assets and liabilities.</a:t>
            </a:r>
          </a:p>
          <a:p>
            <a:pPr marL="623888" lvl="1" indent="-303213" algn="just" eaLnBrk="1" hangingPunct="1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Qualification and experience to be prescribed by way of rules. Draft Rules : </a:t>
            </a:r>
          </a:p>
          <a:p>
            <a:pPr marL="0" indent="0" algn="just" eaLnBrk="1" hangingPunct="1">
              <a:buFont typeface="Wingdings" pitchFamily="2" charset="2"/>
              <a:buChar char="q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CA, CS, Cost Accountant</a:t>
            </a:r>
          </a:p>
          <a:p>
            <a:pPr marL="623888" lvl="1" indent="-303213" algn="just" eaLnBrk="1" hangingPunct="1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Any person holding equivalent qualification</a:t>
            </a:r>
          </a:p>
          <a:p>
            <a:pPr marL="623888" lvl="1" indent="-303213" algn="just" eaLnBrk="1" hangingPunct="1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Merchant Banker</a:t>
            </a:r>
          </a:p>
          <a:p>
            <a:pPr marL="623888" lvl="1" indent="-303213" algn="just" eaLnBrk="1" hangingPunct="1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Chartered Engineer</a:t>
            </a:r>
          </a:p>
          <a:p>
            <a:pPr marL="623888" lvl="1" indent="-303213" algn="just" eaLnBrk="1" hangingPunct="1"/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Chartered Architect</a:t>
            </a:r>
          </a:p>
          <a:p>
            <a:pPr marL="320675" lvl="1" indent="0" algn="just" eaLnBrk="1" hangingPunct="1"/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FABEA1F-6A3D-4E29-9CF2-F9089A08EFD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01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having 5 years experience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ROLE OF REGISTERED VALUERS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Under Section 62(1)(c)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</a:t>
            </a:r>
            <a:r>
              <a:rPr lang="en-US" sz="24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further Issue of Shares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(authorised by a Special Resolution); price is required to be determined by Valuation Report of Registered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Valuer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subject to such conditions as may be prescribed.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Under Section192(2)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Restriction on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Non Cash transactions involving directors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Value of assets involved in such arrangement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duly calculated by a Registered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Valuer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Under Section 230(2)(v)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en-US" sz="24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Compromise / Arrangement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Valuation Report in respect of the shares and the property and all assets, tangible and intangible, movable and immovable, of the company be a Registered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Valuer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A9271A-A105-428F-95B6-6EB9129083C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01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ROLE OF REGISTERED VALUERS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Under Section 236(2)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en-US" sz="24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Purchase of Minority Shareholding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At a price determined on basis of valuation by a Registered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Valuer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accordance with such rules as may be prescribed.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Under Section 281(1)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en-US" sz="24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Submission of Report by Company Liquidator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The valuation of the assets shall be obtained from Registered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Valuer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Under Section 305(2)(d)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en-US" sz="24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Declaration of Solvency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in case of voluntary winding up – It has to be accompanied by the report of the assets of the Company prepared by a Registered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Valuer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C1D53F-3373-4E9D-AB9C-F9E65DE66E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01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7318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FORMATION OF NCLT AND NCLAT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962400"/>
          </a:xfrm>
        </p:spPr>
        <p:txBody>
          <a:bodyPr/>
          <a:lstStyle/>
          <a:p>
            <a:pPr marL="465138" indent="-465138" algn="just" eaLnBrk="1" hangingPunct="1">
              <a:buFont typeface="Tw Cen MT" pitchFamily="34" charset="0"/>
              <a:buAutoNum type="arabicParenR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 will cover  matters in the jurisdiction of Company Law Board, BIFR and High courts (Amalgamation, Merger and Acquisitions and winding up).</a:t>
            </a:r>
          </a:p>
          <a:p>
            <a:pPr marL="465138" indent="-465138" algn="just" eaLnBrk="1" hangingPunct="1">
              <a:buFont typeface="Tw Cen MT" pitchFamily="34" charset="0"/>
              <a:buAutoNum type="arabicParenR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practicing  chartered accountant/ company secretary/ cost accountant for more than 15 years can be appointed as technical members of NCLT.</a:t>
            </a:r>
          </a:p>
          <a:p>
            <a:pPr marL="465138" indent="-465138" algn="just" eaLnBrk="1" hangingPunct="1">
              <a:buFont typeface="Tw Cen MT" pitchFamily="34" charset="0"/>
              <a:buAutoNum type="arabicParenR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Practicing Chartered Accountant, Cost Accountant and Company Secretary, will be entitled to appear before NCLT and NCLAT.</a:t>
            </a:r>
          </a:p>
          <a:p>
            <a:pPr marL="465138" indent="-465138" algn="just" eaLnBrk="1" hangingPunct="1">
              <a:buFont typeface="Tw Cen MT" pitchFamily="34" charset="0"/>
              <a:buAutoNum type="arabicParenR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Appeal against order of NCLT will be made in NCLAT.</a:t>
            </a:r>
          </a:p>
          <a:p>
            <a:pPr marL="465138" indent="-465138" algn="just" eaLnBrk="1" hangingPunct="1">
              <a:buFont typeface="Tw Cen MT" pitchFamily="34" charset="0"/>
              <a:buAutoNum type="arabicParenR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Appeal against order of NCLAT will be before Hon’ble Supreme Court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455C19-9D15-4FBF-94A7-397BC45C91D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1534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7318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Mediation and Conciliation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962400"/>
          </a:xfrm>
        </p:spPr>
        <p:txBody>
          <a:bodyPr/>
          <a:lstStyle/>
          <a:p>
            <a:pPr marL="465138" indent="-465138" algn="just" eaLnBrk="1" hangingPunct="1">
              <a:buFont typeface="Tw Cen MT" pitchFamily="34" charset="0"/>
              <a:buAutoNum type="arabicParenR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8455C19-9D15-4FBF-94A7-397BC45C91D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1534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696200" cy="1600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Challenges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(Section 36)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54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  <a:tabLst>
                <a:tab pos="339725" algn="l"/>
                <a:tab pos="398463" algn="l"/>
              </a:tabLst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Any person who, either 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knowingly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recklessly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makes any </a:t>
            </a:r>
          </a:p>
          <a:p>
            <a:pPr marL="457200" lvl="1" indent="457200" algn="just">
              <a:buFont typeface="Wingdings" pitchFamily="2" charset="2"/>
              <a:buChar char="Ø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statement, </a:t>
            </a:r>
          </a:p>
          <a:p>
            <a:pPr marL="457200" lvl="1" indent="457200" algn="just">
              <a:buFont typeface="Wingdings" pitchFamily="2" charset="2"/>
              <a:buChar char="Ø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promise or </a:t>
            </a:r>
          </a:p>
          <a:p>
            <a:pPr marL="457200" lvl="1" indent="457200" algn="just">
              <a:buFont typeface="Wingdings" pitchFamily="2" charset="2"/>
              <a:buChar char="Ø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forecast </a:t>
            </a:r>
          </a:p>
          <a:p>
            <a:pPr marL="0" lvl="1" indent="0" algn="just">
              <a:buNone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which is false, deceptive or misleading, or deliberately conceals any material facts, to induce another person to enter into </a:t>
            </a:r>
          </a:p>
          <a:p>
            <a:pPr marL="457200" lvl="1" indent="-457200" algn="just">
              <a:buNone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(a)  any agreement for acquiring, disposing of, subscribing for, or underwriting securities; or</a:t>
            </a:r>
          </a:p>
          <a:p>
            <a:pPr marL="457200" lvl="1" indent="-457200" algn="just">
              <a:buNone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(b) any agreement with object to secure any profit from the yield of securities or fluctuations in the value of securities; or</a:t>
            </a:r>
          </a:p>
          <a:p>
            <a:pPr marL="457200" lvl="1" indent="-457200" algn="just">
              <a:buNone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(c)  any agreement for, or with a view to obtaining credit facilities from any bank or financial institution,</a:t>
            </a:r>
          </a:p>
          <a:p>
            <a:pPr marL="0" lvl="1" indent="0" algn="just">
              <a:buNone/>
            </a:pP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shall be liable for action u/s 447</a:t>
            </a:r>
          </a:p>
          <a:p>
            <a:pPr marL="0" indent="0" algn="just">
              <a:buNone/>
            </a:pPr>
            <a:endParaRPr lang="en-US" sz="2200" b="1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70FB70-B96B-4C32-BD3B-0D2625E90F2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304800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2800" b="1" u="sng" dirty="0" smtClean="0"/>
              <a:t>Punishment for </a:t>
            </a:r>
            <a:r>
              <a:rPr lang="en-US" sz="2800" b="1" u="sng" dirty="0" err="1" smtClean="0"/>
              <a:t>Fraudently</a:t>
            </a:r>
            <a:r>
              <a:rPr lang="en-US" sz="2800" b="1" u="sng" dirty="0" smtClean="0"/>
              <a:t> inducing persons to Invest Money (Section 36)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4496</TotalTime>
  <Words>554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             COMPANIES ACT,2013  </vt:lpstr>
      <vt:lpstr>          OPPORTUNITY</vt:lpstr>
      <vt:lpstr>REGISTERED VALUERS (Section 247)</vt:lpstr>
      <vt:lpstr>ROLE OF REGISTERED VALUERS</vt:lpstr>
      <vt:lpstr>ROLE OF REGISTERED VALUERS</vt:lpstr>
      <vt:lpstr>FORMATION OF NCLT AND NCLAT </vt:lpstr>
      <vt:lpstr>Mediation and Conciliation </vt:lpstr>
      <vt:lpstr>          Challenges (Section 36) </vt:lpstr>
      <vt:lpstr>Slide 9</vt:lpstr>
      <vt:lpstr>          Penalties  &amp;  Prosecution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radhika</cp:lastModifiedBy>
  <cp:revision>585</cp:revision>
  <dcterms:created xsi:type="dcterms:W3CDTF">2006-08-16T00:00:00Z</dcterms:created>
  <dcterms:modified xsi:type="dcterms:W3CDTF">2014-06-16T08:30:09Z</dcterms:modified>
</cp:coreProperties>
</file>